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Lst>
  <p:notesMasterIdLst>
    <p:notesMasterId r:id="rId26"/>
  </p:notesMasterIdLst>
  <p:sldIdLst>
    <p:sldId id="281"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3447" autoAdjust="0"/>
  </p:normalViewPr>
  <p:slideViewPr>
    <p:cSldViewPr snapToGrid="0" showGuides="1">
      <p:cViewPr varScale="1">
        <p:scale>
          <a:sx n="63" d="100"/>
          <a:sy n="63" d="100"/>
        </p:scale>
        <p:origin x="75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E13D2-0DC4-461F-99D0-0C9B0F2388EA}"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7854F-56BA-4A85-9A04-F689544D6910}" type="slidenum">
              <a:rPr lang="en-US" smtClean="0"/>
              <a:t>‹#›</a:t>
            </a:fld>
            <a:endParaRPr lang="en-US"/>
          </a:p>
        </p:txBody>
      </p:sp>
    </p:spTree>
    <p:extLst>
      <p:ext uri="{BB962C8B-B14F-4D97-AF65-F5344CB8AC3E}">
        <p14:creationId xmlns:p14="http://schemas.microsoft.com/office/powerpoint/2010/main" val="132928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23BF71-38B7-8642-BFCE-EDAE9BD0CBAF}"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0704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835268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70367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665635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429331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76132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CD8A92E-5FF9-8143-81B3-CCB531513398}"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6018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025CB-9D18-264E-A945-2D020344C9DA}"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0345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EFB6C-7E96-8F41-8872-189CA1C59F84}"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927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981CDE-9BE7-C544-8ACB-7077DFC4270F}"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052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BA285-9698-1B45-8319-D90A8C63F150}" type="datetimeFigureOut">
              <a:rPr lang="en-US" smtClean="0"/>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1347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6CD42-43FF-B740-998F-DCC3802C4CE3}"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835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A0FFBD-2EE4-8547-BBAE-A1AC91C8D77E}" type="datetimeFigureOut">
              <a:rPr lang="en-US" smtClean="0"/>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0850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5A2352-D7AC-F242-9256-A4477BCBF354}" type="datetimeFigureOut">
              <a:rPr lang="en-US" smtClean="0"/>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031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FC6A-9AE6-404D-9FDD-168B477B9C90}" type="datetimeFigureOut">
              <a:rPr lang="en-US" smtClean="0"/>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416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CFCDFD-B4CF-A241-8D71-E814B10BEAF4}"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804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A7B589-FD4B-7E46-869A-CBADC5FC564E}" type="datetimeFigureOut">
              <a:rPr lang="en-US" smtClean="0"/>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639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CD8A92E-5FF9-8143-81B3-CCB531513398}" type="datetimeFigureOut">
              <a:rPr lang="en-US" smtClean="0"/>
              <a:t>1/13/2024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085931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pycaret/pycaret/blob/master/datasets/Traffic%20Violaions.cs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5707-67C7-D11D-F43D-DD22368A6F7C}"/>
              </a:ext>
            </a:extLst>
          </p:cNvPr>
          <p:cNvSpPr>
            <a:spLocks noGrp="1"/>
          </p:cNvSpPr>
          <p:nvPr>
            <p:ph type="title"/>
          </p:nvPr>
        </p:nvSpPr>
        <p:spPr>
          <a:xfrm>
            <a:off x="1503075" y="2765839"/>
            <a:ext cx="10353761" cy="1326321"/>
          </a:xfrm>
        </p:spPr>
        <p:txBody>
          <a:bodyPr>
            <a:noAutofit/>
          </a:bodyPr>
          <a:lstStyle/>
          <a:p>
            <a:r>
              <a:rPr lang="en-US" sz="5400" dirty="0"/>
              <a:t>LOG ANALYSIS WITH SPARK</a:t>
            </a:r>
            <a:endParaRPr lang="en-IN" sz="5400" dirty="0"/>
          </a:p>
        </p:txBody>
      </p:sp>
      <p:sp>
        <p:nvSpPr>
          <p:cNvPr id="3" name="TextBox 2">
            <a:extLst>
              <a:ext uri="{FF2B5EF4-FFF2-40B4-BE49-F238E27FC236}">
                <a16:creationId xmlns:a16="http://schemas.microsoft.com/office/drawing/2014/main" id="{703A3391-774F-CB74-ACF8-4137A91CB77D}"/>
              </a:ext>
            </a:extLst>
          </p:cNvPr>
          <p:cNvSpPr txBox="1"/>
          <p:nvPr/>
        </p:nvSpPr>
        <p:spPr>
          <a:xfrm>
            <a:off x="7112000" y="5283200"/>
            <a:ext cx="4541520" cy="1077218"/>
          </a:xfrm>
          <a:prstGeom prst="rect">
            <a:avLst/>
          </a:prstGeom>
          <a:noFill/>
        </p:spPr>
        <p:txBody>
          <a:bodyPr wrap="square" rtlCol="0">
            <a:spAutoFit/>
          </a:bodyPr>
          <a:lstStyle/>
          <a:p>
            <a:pPr algn="r"/>
            <a:r>
              <a:rPr lang="en-IN" sz="3200" b="1" dirty="0">
                <a:latin typeface="+mj-lt"/>
              </a:rPr>
              <a:t>By</a:t>
            </a:r>
          </a:p>
          <a:p>
            <a:pPr algn="r"/>
            <a:r>
              <a:rPr lang="en-IN" sz="3200" b="1" dirty="0">
                <a:latin typeface="+mj-lt"/>
              </a:rPr>
              <a:t>KARTHIKEYAN K R</a:t>
            </a:r>
          </a:p>
        </p:txBody>
      </p:sp>
    </p:spTree>
    <p:extLst>
      <p:ext uri="{BB962C8B-B14F-4D97-AF65-F5344CB8AC3E}">
        <p14:creationId xmlns:p14="http://schemas.microsoft.com/office/powerpoint/2010/main" val="368948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Azure Databricks</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a:xfrm>
            <a:off x="1534695" y="2015732"/>
            <a:ext cx="9795913" cy="3450613"/>
          </a:xfrm>
        </p:spPr>
        <p:txBody>
          <a:bodyPr>
            <a:normAutofit/>
          </a:bodyPr>
          <a:lstStyle/>
          <a:p>
            <a:r>
              <a:rPr lang="en-US" dirty="0"/>
              <a:t>Azure Databricks provides the latest versions of Apache Spark and allows you to seamlessly integrate with open source libraries. Spin up clusters and build quickly in a fully managed Apache Spark environment with the global scale and availability of Azure. </a:t>
            </a:r>
          </a:p>
          <a:p>
            <a:r>
              <a:rPr lang="en-US" dirty="0"/>
              <a:t>Log analysis and Visualization will be done on Azure Databricks.</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9</a:t>
            </a:r>
          </a:p>
        </p:txBody>
      </p:sp>
    </p:spTree>
    <p:extLst>
      <p:ext uri="{BB962C8B-B14F-4D97-AF65-F5344CB8AC3E}">
        <p14:creationId xmlns:p14="http://schemas.microsoft.com/office/powerpoint/2010/main" val="56834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Architecture diagram</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10</a:t>
            </a:r>
          </a:p>
        </p:txBody>
      </p:sp>
      <p:pic>
        <p:nvPicPr>
          <p:cNvPr id="7" name="Picture 6">
            <a:extLst>
              <a:ext uri="{FF2B5EF4-FFF2-40B4-BE49-F238E27FC236}">
                <a16:creationId xmlns:a16="http://schemas.microsoft.com/office/drawing/2014/main" id="{DA23F1DB-50C2-6D3A-090D-2A6A6C5E72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4696" y="2015732"/>
            <a:ext cx="9794204" cy="2248108"/>
          </a:xfrm>
          <a:prstGeom prst="rect">
            <a:avLst/>
          </a:prstGeom>
          <a:noFill/>
          <a:ln>
            <a:noFill/>
          </a:ln>
        </p:spPr>
      </p:pic>
    </p:spTree>
    <p:extLst>
      <p:ext uri="{BB962C8B-B14F-4D97-AF65-F5344CB8AC3E}">
        <p14:creationId xmlns:p14="http://schemas.microsoft.com/office/powerpoint/2010/main" val="17977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Implementation</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11</a:t>
            </a:r>
          </a:p>
        </p:txBody>
      </p:sp>
      <p:pic>
        <p:nvPicPr>
          <p:cNvPr id="3" name="Picture 2">
            <a:extLst>
              <a:ext uri="{FF2B5EF4-FFF2-40B4-BE49-F238E27FC236}">
                <a16:creationId xmlns:a16="http://schemas.microsoft.com/office/drawing/2014/main" id="{0B10BB29-D811-94F7-6BB2-A5DBC83C4B83}"/>
              </a:ext>
            </a:extLst>
          </p:cNvPr>
          <p:cNvPicPr>
            <a:picLocks noChangeAspect="1"/>
          </p:cNvPicPr>
          <p:nvPr/>
        </p:nvPicPr>
        <p:blipFill>
          <a:blip r:embed="rId2"/>
          <a:stretch>
            <a:fillRect/>
          </a:stretch>
        </p:blipFill>
        <p:spPr>
          <a:xfrm>
            <a:off x="1732722" y="2145412"/>
            <a:ext cx="3581400" cy="2013390"/>
          </a:xfrm>
          <a:prstGeom prst="rect">
            <a:avLst/>
          </a:prstGeom>
        </p:spPr>
      </p:pic>
      <p:pic>
        <p:nvPicPr>
          <p:cNvPr id="5" name="Picture 4">
            <a:extLst>
              <a:ext uri="{FF2B5EF4-FFF2-40B4-BE49-F238E27FC236}">
                <a16:creationId xmlns:a16="http://schemas.microsoft.com/office/drawing/2014/main" id="{01C89EA1-A4BD-3C21-2034-62A049E698DE}"/>
              </a:ext>
            </a:extLst>
          </p:cNvPr>
          <p:cNvPicPr>
            <a:picLocks noChangeAspect="1"/>
          </p:cNvPicPr>
          <p:nvPr/>
        </p:nvPicPr>
        <p:blipFill>
          <a:blip r:embed="rId3"/>
          <a:stretch>
            <a:fillRect/>
          </a:stretch>
        </p:blipFill>
        <p:spPr>
          <a:xfrm>
            <a:off x="6877880" y="3596278"/>
            <a:ext cx="3880734" cy="2181669"/>
          </a:xfrm>
          <a:prstGeom prst="rect">
            <a:avLst/>
          </a:prstGeom>
        </p:spPr>
      </p:pic>
    </p:spTree>
    <p:extLst>
      <p:ext uri="{BB962C8B-B14F-4D97-AF65-F5344CB8AC3E}">
        <p14:creationId xmlns:p14="http://schemas.microsoft.com/office/powerpoint/2010/main" val="258602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12</a:t>
            </a:r>
          </a:p>
        </p:txBody>
      </p:sp>
      <p:pic>
        <p:nvPicPr>
          <p:cNvPr id="8" name="Picture 7">
            <a:extLst>
              <a:ext uri="{FF2B5EF4-FFF2-40B4-BE49-F238E27FC236}">
                <a16:creationId xmlns:a16="http://schemas.microsoft.com/office/drawing/2014/main" id="{BA5D755F-CAEE-BE80-2EBE-36717E418692}"/>
              </a:ext>
            </a:extLst>
          </p:cNvPr>
          <p:cNvPicPr>
            <a:picLocks noChangeAspect="1"/>
          </p:cNvPicPr>
          <p:nvPr/>
        </p:nvPicPr>
        <p:blipFill>
          <a:blip r:embed="rId2"/>
          <a:stretch>
            <a:fillRect/>
          </a:stretch>
        </p:blipFill>
        <p:spPr>
          <a:xfrm>
            <a:off x="778565" y="592124"/>
            <a:ext cx="4389783" cy="2467846"/>
          </a:xfrm>
          <a:prstGeom prst="rect">
            <a:avLst/>
          </a:prstGeom>
        </p:spPr>
      </p:pic>
      <p:pic>
        <p:nvPicPr>
          <p:cNvPr id="9" name="Picture 8">
            <a:extLst>
              <a:ext uri="{FF2B5EF4-FFF2-40B4-BE49-F238E27FC236}">
                <a16:creationId xmlns:a16="http://schemas.microsoft.com/office/drawing/2014/main" id="{67798E09-7FEE-0D26-2715-15BA8684D127}"/>
              </a:ext>
            </a:extLst>
          </p:cNvPr>
          <p:cNvPicPr>
            <a:picLocks noChangeAspect="1"/>
          </p:cNvPicPr>
          <p:nvPr/>
        </p:nvPicPr>
        <p:blipFill>
          <a:blip r:embed="rId3"/>
          <a:stretch>
            <a:fillRect/>
          </a:stretch>
        </p:blipFill>
        <p:spPr>
          <a:xfrm>
            <a:off x="7126357" y="592124"/>
            <a:ext cx="4389783" cy="2467846"/>
          </a:xfrm>
          <a:prstGeom prst="rect">
            <a:avLst/>
          </a:prstGeom>
        </p:spPr>
      </p:pic>
      <p:pic>
        <p:nvPicPr>
          <p:cNvPr id="10" name="Picture 9">
            <a:extLst>
              <a:ext uri="{FF2B5EF4-FFF2-40B4-BE49-F238E27FC236}">
                <a16:creationId xmlns:a16="http://schemas.microsoft.com/office/drawing/2014/main" id="{EB958330-9FF2-297E-CCD6-7B41251E2F32}"/>
              </a:ext>
            </a:extLst>
          </p:cNvPr>
          <p:cNvPicPr>
            <a:picLocks noChangeAspect="1"/>
          </p:cNvPicPr>
          <p:nvPr/>
        </p:nvPicPr>
        <p:blipFill>
          <a:blip r:embed="rId4"/>
          <a:stretch>
            <a:fillRect/>
          </a:stretch>
        </p:blipFill>
        <p:spPr>
          <a:xfrm>
            <a:off x="778564" y="3547358"/>
            <a:ext cx="4389783" cy="2467846"/>
          </a:xfrm>
          <a:prstGeom prst="rect">
            <a:avLst/>
          </a:prstGeom>
        </p:spPr>
      </p:pic>
      <p:pic>
        <p:nvPicPr>
          <p:cNvPr id="11" name="Picture 10">
            <a:extLst>
              <a:ext uri="{FF2B5EF4-FFF2-40B4-BE49-F238E27FC236}">
                <a16:creationId xmlns:a16="http://schemas.microsoft.com/office/drawing/2014/main" id="{1F867010-E413-348A-E1AA-3B80E3703BB5}"/>
              </a:ext>
            </a:extLst>
          </p:cNvPr>
          <p:cNvPicPr>
            <a:picLocks noChangeAspect="1"/>
          </p:cNvPicPr>
          <p:nvPr/>
        </p:nvPicPr>
        <p:blipFill>
          <a:blip r:embed="rId5"/>
          <a:stretch>
            <a:fillRect/>
          </a:stretch>
        </p:blipFill>
        <p:spPr>
          <a:xfrm>
            <a:off x="7103166" y="3534321"/>
            <a:ext cx="4412974" cy="2480883"/>
          </a:xfrm>
          <a:prstGeom prst="rect">
            <a:avLst/>
          </a:prstGeom>
        </p:spPr>
      </p:pic>
    </p:spTree>
    <p:extLst>
      <p:ext uri="{BB962C8B-B14F-4D97-AF65-F5344CB8AC3E}">
        <p14:creationId xmlns:p14="http://schemas.microsoft.com/office/powerpoint/2010/main" val="325167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13</a:t>
            </a:r>
          </a:p>
        </p:txBody>
      </p:sp>
      <p:pic>
        <p:nvPicPr>
          <p:cNvPr id="2" name="Picture 1">
            <a:extLst>
              <a:ext uri="{FF2B5EF4-FFF2-40B4-BE49-F238E27FC236}">
                <a16:creationId xmlns:a16="http://schemas.microsoft.com/office/drawing/2014/main" id="{64D283B0-A4EC-83BF-42CD-DF3DB0E712E6}"/>
              </a:ext>
            </a:extLst>
          </p:cNvPr>
          <p:cNvPicPr>
            <a:picLocks noChangeAspect="1"/>
          </p:cNvPicPr>
          <p:nvPr/>
        </p:nvPicPr>
        <p:blipFill>
          <a:blip r:embed="rId2"/>
          <a:stretch>
            <a:fillRect/>
          </a:stretch>
        </p:blipFill>
        <p:spPr>
          <a:xfrm>
            <a:off x="848138" y="486320"/>
            <a:ext cx="4412975" cy="2480884"/>
          </a:xfrm>
          <a:prstGeom prst="rect">
            <a:avLst/>
          </a:prstGeom>
        </p:spPr>
      </p:pic>
      <p:pic>
        <p:nvPicPr>
          <p:cNvPr id="3" name="Picture 2">
            <a:extLst>
              <a:ext uri="{FF2B5EF4-FFF2-40B4-BE49-F238E27FC236}">
                <a16:creationId xmlns:a16="http://schemas.microsoft.com/office/drawing/2014/main" id="{77AF2744-2EAB-935B-A450-582FDC423ABA}"/>
              </a:ext>
            </a:extLst>
          </p:cNvPr>
          <p:cNvPicPr>
            <a:picLocks noChangeAspect="1"/>
          </p:cNvPicPr>
          <p:nvPr/>
        </p:nvPicPr>
        <p:blipFill>
          <a:blip r:embed="rId3"/>
          <a:stretch>
            <a:fillRect/>
          </a:stretch>
        </p:blipFill>
        <p:spPr>
          <a:xfrm>
            <a:off x="7017025" y="486320"/>
            <a:ext cx="4412975" cy="2480884"/>
          </a:xfrm>
          <a:prstGeom prst="rect">
            <a:avLst/>
          </a:prstGeom>
        </p:spPr>
      </p:pic>
      <p:pic>
        <p:nvPicPr>
          <p:cNvPr id="5" name="Picture 4">
            <a:extLst>
              <a:ext uri="{FF2B5EF4-FFF2-40B4-BE49-F238E27FC236}">
                <a16:creationId xmlns:a16="http://schemas.microsoft.com/office/drawing/2014/main" id="{4789986D-9F56-DBC0-C35C-A4C680B799F2}"/>
              </a:ext>
            </a:extLst>
          </p:cNvPr>
          <p:cNvPicPr>
            <a:picLocks noChangeAspect="1"/>
          </p:cNvPicPr>
          <p:nvPr/>
        </p:nvPicPr>
        <p:blipFill>
          <a:blip r:embed="rId4"/>
          <a:stretch>
            <a:fillRect/>
          </a:stretch>
        </p:blipFill>
        <p:spPr>
          <a:xfrm>
            <a:off x="3889512" y="3429000"/>
            <a:ext cx="4412975" cy="2480884"/>
          </a:xfrm>
          <a:prstGeom prst="rect">
            <a:avLst/>
          </a:prstGeom>
        </p:spPr>
      </p:pic>
    </p:spTree>
    <p:extLst>
      <p:ext uri="{BB962C8B-B14F-4D97-AF65-F5344CB8AC3E}">
        <p14:creationId xmlns:p14="http://schemas.microsoft.com/office/powerpoint/2010/main" val="2350948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14</a:t>
            </a:r>
          </a:p>
        </p:txBody>
      </p:sp>
      <p:pic>
        <p:nvPicPr>
          <p:cNvPr id="6" name="Picture 5">
            <a:extLst>
              <a:ext uri="{FF2B5EF4-FFF2-40B4-BE49-F238E27FC236}">
                <a16:creationId xmlns:a16="http://schemas.microsoft.com/office/drawing/2014/main" id="{E4AAE0A3-18F6-7373-DE9D-0991BB67F5FB}"/>
              </a:ext>
            </a:extLst>
          </p:cNvPr>
          <p:cNvPicPr>
            <a:picLocks noChangeAspect="1"/>
          </p:cNvPicPr>
          <p:nvPr/>
        </p:nvPicPr>
        <p:blipFill>
          <a:blip r:embed="rId2"/>
          <a:stretch>
            <a:fillRect/>
          </a:stretch>
        </p:blipFill>
        <p:spPr>
          <a:xfrm>
            <a:off x="834885" y="446563"/>
            <a:ext cx="4412975" cy="2480884"/>
          </a:xfrm>
          <a:prstGeom prst="rect">
            <a:avLst/>
          </a:prstGeom>
        </p:spPr>
      </p:pic>
      <p:pic>
        <p:nvPicPr>
          <p:cNvPr id="7" name="Picture 6">
            <a:extLst>
              <a:ext uri="{FF2B5EF4-FFF2-40B4-BE49-F238E27FC236}">
                <a16:creationId xmlns:a16="http://schemas.microsoft.com/office/drawing/2014/main" id="{86250F7D-8E6F-F58E-7241-98690867CD8A}"/>
              </a:ext>
            </a:extLst>
          </p:cNvPr>
          <p:cNvPicPr>
            <a:picLocks noChangeAspect="1"/>
          </p:cNvPicPr>
          <p:nvPr/>
        </p:nvPicPr>
        <p:blipFill>
          <a:blip r:embed="rId3"/>
          <a:stretch>
            <a:fillRect/>
          </a:stretch>
        </p:blipFill>
        <p:spPr>
          <a:xfrm>
            <a:off x="6944140" y="446563"/>
            <a:ext cx="4412975" cy="2480884"/>
          </a:xfrm>
          <a:prstGeom prst="rect">
            <a:avLst/>
          </a:prstGeom>
        </p:spPr>
      </p:pic>
      <p:pic>
        <p:nvPicPr>
          <p:cNvPr id="8" name="Picture 7">
            <a:extLst>
              <a:ext uri="{FF2B5EF4-FFF2-40B4-BE49-F238E27FC236}">
                <a16:creationId xmlns:a16="http://schemas.microsoft.com/office/drawing/2014/main" id="{A1CB1FAB-1245-D070-E836-11C16F846923}"/>
              </a:ext>
            </a:extLst>
          </p:cNvPr>
          <p:cNvPicPr>
            <a:picLocks noChangeAspect="1"/>
          </p:cNvPicPr>
          <p:nvPr/>
        </p:nvPicPr>
        <p:blipFill>
          <a:blip r:embed="rId4"/>
          <a:stretch>
            <a:fillRect/>
          </a:stretch>
        </p:blipFill>
        <p:spPr>
          <a:xfrm>
            <a:off x="834885" y="3627084"/>
            <a:ext cx="4412975" cy="2480884"/>
          </a:xfrm>
          <a:prstGeom prst="rect">
            <a:avLst/>
          </a:prstGeom>
        </p:spPr>
      </p:pic>
      <p:pic>
        <p:nvPicPr>
          <p:cNvPr id="9" name="Picture 8">
            <a:extLst>
              <a:ext uri="{FF2B5EF4-FFF2-40B4-BE49-F238E27FC236}">
                <a16:creationId xmlns:a16="http://schemas.microsoft.com/office/drawing/2014/main" id="{5D8C7FC0-D0AB-9DAC-C290-2842B61311A2}"/>
              </a:ext>
            </a:extLst>
          </p:cNvPr>
          <p:cNvPicPr>
            <a:picLocks noChangeAspect="1"/>
          </p:cNvPicPr>
          <p:nvPr/>
        </p:nvPicPr>
        <p:blipFill>
          <a:blip r:embed="rId5"/>
          <a:stretch>
            <a:fillRect/>
          </a:stretch>
        </p:blipFill>
        <p:spPr>
          <a:xfrm>
            <a:off x="6944140" y="3627084"/>
            <a:ext cx="4412975" cy="2480884"/>
          </a:xfrm>
          <a:prstGeom prst="rect">
            <a:avLst/>
          </a:prstGeom>
        </p:spPr>
      </p:pic>
    </p:spTree>
    <p:extLst>
      <p:ext uri="{BB962C8B-B14F-4D97-AF65-F5344CB8AC3E}">
        <p14:creationId xmlns:p14="http://schemas.microsoft.com/office/powerpoint/2010/main" val="105793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15</a:t>
            </a:r>
          </a:p>
        </p:txBody>
      </p:sp>
      <p:pic>
        <p:nvPicPr>
          <p:cNvPr id="2" name="Picture 1">
            <a:extLst>
              <a:ext uri="{FF2B5EF4-FFF2-40B4-BE49-F238E27FC236}">
                <a16:creationId xmlns:a16="http://schemas.microsoft.com/office/drawing/2014/main" id="{9B6D7C89-532D-BAFC-8AA5-4FC7163EC92D}"/>
              </a:ext>
            </a:extLst>
          </p:cNvPr>
          <p:cNvPicPr>
            <a:picLocks noChangeAspect="1"/>
          </p:cNvPicPr>
          <p:nvPr/>
        </p:nvPicPr>
        <p:blipFill>
          <a:blip r:embed="rId2"/>
          <a:stretch>
            <a:fillRect/>
          </a:stretch>
        </p:blipFill>
        <p:spPr>
          <a:xfrm>
            <a:off x="848140" y="446563"/>
            <a:ext cx="4412975" cy="2480884"/>
          </a:xfrm>
          <a:prstGeom prst="rect">
            <a:avLst/>
          </a:prstGeom>
        </p:spPr>
      </p:pic>
      <p:pic>
        <p:nvPicPr>
          <p:cNvPr id="3" name="Picture 2">
            <a:extLst>
              <a:ext uri="{FF2B5EF4-FFF2-40B4-BE49-F238E27FC236}">
                <a16:creationId xmlns:a16="http://schemas.microsoft.com/office/drawing/2014/main" id="{D8BE2487-4719-95DA-A276-AEA232BEC4F1}"/>
              </a:ext>
            </a:extLst>
          </p:cNvPr>
          <p:cNvPicPr>
            <a:picLocks noChangeAspect="1"/>
          </p:cNvPicPr>
          <p:nvPr/>
        </p:nvPicPr>
        <p:blipFill>
          <a:blip r:embed="rId3"/>
          <a:stretch>
            <a:fillRect/>
          </a:stretch>
        </p:blipFill>
        <p:spPr>
          <a:xfrm>
            <a:off x="6930887" y="446563"/>
            <a:ext cx="4412975" cy="2480884"/>
          </a:xfrm>
          <a:prstGeom prst="rect">
            <a:avLst/>
          </a:prstGeom>
        </p:spPr>
      </p:pic>
      <p:pic>
        <p:nvPicPr>
          <p:cNvPr id="5" name="Picture 4">
            <a:extLst>
              <a:ext uri="{FF2B5EF4-FFF2-40B4-BE49-F238E27FC236}">
                <a16:creationId xmlns:a16="http://schemas.microsoft.com/office/drawing/2014/main" id="{D60607F8-DE5F-339E-3739-ABE94813D2DE}"/>
              </a:ext>
            </a:extLst>
          </p:cNvPr>
          <p:cNvPicPr>
            <a:picLocks noChangeAspect="1"/>
          </p:cNvPicPr>
          <p:nvPr/>
        </p:nvPicPr>
        <p:blipFill>
          <a:blip r:embed="rId4"/>
          <a:stretch>
            <a:fillRect/>
          </a:stretch>
        </p:blipFill>
        <p:spPr>
          <a:xfrm>
            <a:off x="848139" y="3587328"/>
            <a:ext cx="4412975" cy="2480884"/>
          </a:xfrm>
          <a:prstGeom prst="rect">
            <a:avLst/>
          </a:prstGeom>
        </p:spPr>
      </p:pic>
      <p:pic>
        <p:nvPicPr>
          <p:cNvPr id="10" name="Picture 9">
            <a:extLst>
              <a:ext uri="{FF2B5EF4-FFF2-40B4-BE49-F238E27FC236}">
                <a16:creationId xmlns:a16="http://schemas.microsoft.com/office/drawing/2014/main" id="{20E8BA5D-B1B4-7CBA-7875-A41082D89624}"/>
              </a:ext>
            </a:extLst>
          </p:cNvPr>
          <p:cNvPicPr>
            <a:picLocks noChangeAspect="1"/>
          </p:cNvPicPr>
          <p:nvPr/>
        </p:nvPicPr>
        <p:blipFill>
          <a:blip r:embed="rId5"/>
          <a:stretch>
            <a:fillRect/>
          </a:stretch>
        </p:blipFill>
        <p:spPr>
          <a:xfrm>
            <a:off x="6930886" y="3587328"/>
            <a:ext cx="4412975" cy="2480884"/>
          </a:xfrm>
          <a:prstGeom prst="rect">
            <a:avLst/>
          </a:prstGeom>
        </p:spPr>
      </p:pic>
    </p:spTree>
    <p:extLst>
      <p:ext uri="{BB962C8B-B14F-4D97-AF65-F5344CB8AC3E}">
        <p14:creationId xmlns:p14="http://schemas.microsoft.com/office/powerpoint/2010/main" val="1034522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16</a:t>
            </a:r>
          </a:p>
        </p:txBody>
      </p:sp>
      <p:pic>
        <p:nvPicPr>
          <p:cNvPr id="6" name="Picture 5">
            <a:extLst>
              <a:ext uri="{FF2B5EF4-FFF2-40B4-BE49-F238E27FC236}">
                <a16:creationId xmlns:a16="http://schemas.microsoft.com/office/drawing/2014/main" id="{C25A6561-EE16-8F17-BBB2-FB60B44FD2EC}"/>
              </a:ext>
            </a:extLst>
          </p:cNvPr>
          <p:cNvPicPr>
            <a:picLocks noChangeAspect="1"/>
          </p:cNvPicPr>
          <p:nvPr/>
        </p:nvPicPr>
        <p:blipFill>
          <a:blip r:embed="rId2"/>
          <a:stretch>
            <a:fillRect/>
          </a:stretch>
        </p:blipFill>
        <p:spPr>
          <a:xfrm>
            <a:off x="848144" y="446563"/>
            <a:ext cx="4412975" cy="2480884"/>
          </a:xfrm>
          <a:prstGeom prst="rect">
            <a:avLst/>
          </a:prstGeom>
        </p:spPr>
      </p:pic>
      <p:pic>
        <p:nvPicPr>
          <p:cNvPr id="7" name="Picture 6">
            <a:extLst>
              <a:ext uri="{FF2B5EF4-FFF2-40B4-BE49-F238E27FC236}">
                <a16:creationId xmlns:a16="http://schemas.microsoft.com/office/drawing/2014/main" id="{B945300C-9299-5BAE-0319-E6299BAC56BA}"/>
              </a:ext>
            </a:extLst>
          </p:cNvPr>
          <p:cNvPicPr>
            <a:picLocks noChangeAspect="1"/>
          </p:cNvPicPr>
          <p:nvPr/>
        </p:nvPicPr>
        <p:blipFill>
          <a:blip r:embed="rId3"/>
          <a:stretch>
            <a:fillRect/>
          </a:stretch>
        </p:blipFill>
        <p:spPr>
          <a:xfrm>
            <a:off x="6930881" y="446563"/>
            <a:ext cx="4412975" cy="2480884"/>
          </a:xfrm>
          <a:prstGeom prst="rect">
            <a:avLst/>
          </a:prstGeom>
        </p:spPr>
      </p:pic>
      <p:pic>
        <p:nvPicPr>
          <p:cNvPr id="8" name="Picture 7">
            <a:extLst>
              <a:ext uri="{FF2B5EF4-FFF2-40B4-BE49-F238E27FC236}">
                <a16:creationId xmlns:a16="http://schemas.microsoft.com/office/drawing/2014/main" id="{90C00794-82B2-8596-5742-5677F4C6735B}"/>
              </a:ext>
            </a:extLst>
          </p:cNvPr>
          <p:cNvPicPr>
            <a:picLocks noChangeAspect="1"/>
          </p:cNvPicPr>
          <p:nvPr/>
        </p:nvPicPr>
        <p:blipFill>
          <a:blip r:embed="rId4"/>
          <a:stretch>
            <a:fillRect/>
          </a:stretch>
        </p:blipFill>
        <p:spPr>
          <a:xfrm>
            <a:off x="848143" y="3639054"/>
            <a:ext cx="4412975" cy="2480884"/>
          </a:xfrm>
          <a:prstGeom prst="rect">
            <a:avLst/>
          </a:prstGeom>
        </p:spPr>
      </p:pic>
      <p:pic>
        <p:nvPicPr>
          <p:cNvPr id="9" name="Picture 8">
            <a:extLst>
              <a:ext uri="{FF2B5EF4-FFF2-40B4-BE49-F238E27FC236}">
                <a16:creationId xmlns:a16="http://schemas.microsoft.com/office/drawing/2014/main" id="{A4F8DE10-338C-4D1B-1B55-AB23BAE175C9}"/>
              </a:ext>
            </a:extLst>
          </p:cNvPr>
          <p:cNvPicPr>
            <a:picLocks noChangeAspect="1"/>
          </p:cNvPicPr>
          <p:nvPr/>
        </p:nvPicPr>
        <p:blipFill>
          <a:blip r:embed="rId5"/>
          <a:stretch>
            <a:fillRect/>
          </a:stretch>
        </p:blipFill>
        <p:spPr>
          <a:xfrm>
            <a:off x="6930881" y="3639054"/>
            <a:ext cx="4412975" cy="2480884"/>
          </a:xfrm>
          <a:prstGeom prst="rect">
            <a:avLst/>
          </a:prstGeom>
        </p:spPr>
      </p:pic>
    </p:spTree>
    <p:extLst>
      <p:ext uri="{BB962C8B-B14F-4D97-AF65-F5344CB8AC3E}">
        <p14:creationId xmlns:p14="http://schemas.microsoft.com/office/powerpoint/2010/main" val="374024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17</a:t>
            </a:r>
          </a:p>
        </p:txBody>
      </p:sp>
      <p:pic>
        <p:nvPicPr>
          <p:cNvPr id="2" name="Picture 1">
            <a:extLst>
              <a:ext uri="{FF2B5EF4-FFF2-40B4-BE49-F238E27FC236}">
                <a16:creationId xmlns:a16="http://schemas.microsoft.com/office/drawing/2014/main" id="{8DF8EA1C-396A-D24B-A9B0-931ADE67408E}"/>
              </a:ext>
            </a:extLst>
          </p:cNvPr>
          <p:cNvPicPr>
            <a:picLocks noChangeAspect="1"/>
          </p:cNvPicPr>
          <p:nvPr/>
        </p:nvPicPr>
        <p:blipFill>
          <a:blip r:embed="rId2"/>
          <a:stretch>
            <a:fillRect/>
          </a:stretch>
        </p:blipFill>
        <p:spPr>
          <a:xfrm>
            <a:off x="861396" y="446563"/>
            <a:ext cx="4412975" cy="2480884"/>
          </a:xfrm>
          <a:prstGeom prst="rect">
            <a:avLst/>
          </a:prstGeom>
        </p:spPr>
      </p:pic>
      <p:pic>
        <p:nvPicPr>
          <p:cNvPr id="3" name="Picture 2">
            <a:extLst>
              <a:ext uri="{FF2B5EF4-FFF2-40B4-BE49-F238E27FC236}">
                <a16:creationId xmlns:a16="http://schemas.microsoft.com/office/drawing/2014/main" id="{5D1D1B92-5E52-FF10-BFEE-D0B63EFC10A9}"/>
              </a:ext>
            </a:extLst>
          </p:cNvPr>
          <p:cNvPicPr>
            <a:picLocks noChangeAspect="1"/>
          </p:cNvPicPr>
          <p:nvPr/>
        </p:nvPicPr>
        <p:blipFill>
          <a:blip r:embed="rId3"/>
          <a:stretch>
            <a:fillRect/>
          </a:stretch>
        </p:blipFill>
        <p:spPr>
          <a:xfrm>
            <a:off x="6917631" y="446563"/>
            <a:ext cx="4412975" cy="2480884"/>
          </a:xfrm>
          <a:prstGeom prst="rect">
            <a:avLst/>
          </a:prstGeom>
        </p:spPr>
      </p:pic>
      <p:pic>
        <p:nvPicPr>
          <p:cNvPr id="5" name="Picture 4">
            <a:extLst>
              <a:ext uri="{FF2B5EF4-FFF2-40B4-BE49-F238E27FC236}">
                <a16:creationId xmlns:a16="http://schemas.microsoft.com/office/drawing/2014/main" id="{3C744DCF-DEA0-5993-54F2-46B2EC5A1267}"/>
              </a:ext>
            </a:extLst>
          </p:cNvPr>
          <p:cNvPicPr>
            <a:picLocks noChangeAspect="1"/>
          </p:cNvPicPr>
          <p:nvPr/>
        </p:nvPicPr>
        <p:blipFill>
          <a:blip r:embed="rId4"/>
          <a:stretch>
            <a:fillRect/>
          </a:stretch>
        </p:blipFill>
        <p:spPr>
          <a:xfrm>
            <a:off x="861395" y="3600580"/>
            <a:ext cx="4412975" cy="2480884"/>
          </a:xfrm>
          <a:prstGeom prst="rect">
            <a:avLst/>
          </a:prstGeom>
        </p:spPr>
      </p:pic>
      <p:pic>
        <p:nvPicPr>
          <p:cNvPr id="10" name="Picture 9">
            <a:extLst>
              <a:ext uri="{FF2B5EF4-FFF2-40B4-BE49-F238E27FC236}">
                <a16:creationId xmlns:a16="http://schemas.microsoft.com/office/drawing/2014/main" id="{6F2C0739-0D29-2A74-A9FC-0539C71536E6}"/>
              </a:ext>
            </a:extLst>
          </p:cNvPr>
          <p:cNvPicPr>
            <a:picLocks noChangeAspect="1"/>
          </p:cNvPicPr>
          <p:nvPr/>
        </p:nvPicPr>
        <p:blipFill>
          <a:blip r:embed="rId5"/>
          <a:stretch>
            <a:fillRect/>
          </a:stretch>
        </p:blipFill>
        <p:spPr>
          <a:xfrm>
            <a:off x="6917630" y="3600580"/>
            <a:ext cx="4412975" cy="2480884"/>
          </a:xfrm>
          <a:prstGeom prst="rect">
            <a:avLst/>
          </a:prstGeom>
        </p:spPr>
      </p:pic>
    </p:spTree>
    <p:extLst>
      <p:ext uri="{BB962C8B-B14F-4D97-AF65-F5344CB8AC3E}">
        <p14:creationId xmlns:p14="http://schemas.microsoft.com/office/powerpoint/2010/main" val="156250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18</a:t>
            </a:r>
          </a:p>
        </p:txBody>
      </p:sp>
      <p:pic>
        <p:nvPicPr>
          <p:cNvPr id="6" name="Picture 5">
            <a:extLst>
              <a:ext uri="{FF2B5EF4-FFF2-40B4-BE49-F238E27FC236}">
                <a16:creationId xmlns:a16="http://schemas.microsoft.com/office/drawing/2014/main" id="{814D1334-DF37-1818-BBB4-40E5BF1BD030}"/>
              </a:ext>
            </a:extLst>
          </p:cNvPr>
          <p:cNvPicPr>
            <a:picLocks noChangeAspect="1"/>
          </p:cNvPicPr>
          <p:nvPr/>
        </p:nvPicPr>
        <p:blipFill>
          <a:blip r:embed="rId2"/>
          <a:stretch>
            <a:fillRect/>
          </a:stretch>
        </p:blipFill>
        <p:spPr>
          <a:xfrm>
            <a:off x="874650" y="446563"/>
            <a:ext cx="4412975" cy="2480884"/>
          </a:xfrm>
          <a:prstGeom prst="rect">
            <a:avLst/>
          </a:prstGeom>
        </p:spPr>
      </p:pic>
      <p:pic>
        <p:nvPicPr>
          <p:cNvPr id="7" name="Picture 6">
            <a:extLst>
              <a:ext uri="{FF2B5EF4-FFF2-40B4-BE49-F238E27FC236}">
                <a16:creationId xmlns:a16="http://schemas.microsoft.com/office/drawing/2014/main" id="{DDF25BD2-91E3-E9D6-5454-0683DD0B1823}"/>
              </a:ext>
            </a:extLst>
          </p:cNvPr>
          <p:cNvPicPr>
            <a:picLocks noChangeAspect="1"/>
          </p:cNvPicPr>
          <p:nvPr/>
        </p:nvPicPr>
        <p:blipFill>
          <a:blip r:embed="rId3"/>
          <a:stretch>
            <a:fillRect/>
          </a:stretch>
        </p:blipFill>
        <p:spPr>
          <a:xfrm>
            <a:off x="6898482" y="446563"/>
            <a:ext cx="4418868" cy="2484197"/>
          </a:xfrm>
          <a:prstGeom prst="rect">
            <a:avLst/>
          </a:prstGeom>
        </p:spPr>
      </p:pic>
      <p:pic>
        <p:nvPicPr>
          <p:cNvPr id="8" name="Picture 7">
            <a:extLst>
              <a:ext uri="{FF2B5EF4-FFF2-40B4-BE49-F238E27FC236}">
                <a16:creationId xmlns:a16="http://schemas.microsoft.com/office/drawing/2014/main" id="{6226695C-42C0-34FA-EAA8-A0DC7D7F5330}"/>
              </a:ext>
            </a:extLst>
          </p:cNvPr>
          <p:cNvPicPr>
            <a:picLocks noChangeAspect="1"/>
          </p:cNvPicPr>
          <p:nvPr/>
        </p:nvPicPr>
        <p:blipFill>
          <a:blip r:embed="rId4"/>
          <a:stretch>
            <a:fillRect/>
          </a:stretch>
        </p:blipFill>
        <p:spPr>
          <a:xfrm>
            <a:off x="874649" y="3627084"/>
            <a:ext cx="4412975" cy="2480884"/>
          </a:xfrm>
          <a:prstGeom prst="rect">
            <a:avLst/>
          </a:prstGeom>
        </p:spPr>
      </p:pic>
      <p:pic>
        <p:nvPicPr>
          <p:cNvPr id="9" name="Picture 8">
            <a:extLst>
              <a:ext uri="{FF2B5EF4-FFF2-40B4-BE49-F238E27FC236}">
                <a16:creationId xmlns:a16="http://schemas.microsoft.com/office/drawing/2014/main" id="{DBA54C9E-1FE3-176F-4D59-E178A391B90F}"/>
              </a:ext>
            </a:extLst>
          </p:cNvPr>
          <p:cNvPicPr>
            <a:picLocks noChangeAspect="1"/>
          </p:cNvPicPr>
          <p:nvPr/>
        </p:nvPicPr>
        <p:blipFill>
          <a:blip r:embed="rId5"/>
          <a:stretch>
            <a:fillRect/>
          </a:stretch>
        </p:blipFill>
        <p:spPr>
          <a:xfrm>
            <a:off x="6898482" y="3627084"/>
            <a:ext cx="4412975" cy="2480884"/>
          </a:xfrm>
          <a:prstGeom prst="rect">
            <a:avLst/>
          </a:prstGeom>
        </p:spPr>
      </p:pic>
    </p:spTree>
    <p:extLst>
      <p:ext uri="{BB962C8B-B14F-4D97-AF65-F5344CB8AC3E}">
        <p14:creationId xmlns:p14="http://schemas.microsoft.com/office/powerpoint/2010/main" val="322609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p:txBody>
          <a:bodyPr/>
          <a:lstStyle/>
          <a:p>
            <a:r>
              <a:rPr lang="en-US" dirty="0"/>
              <a:t>Project Statement</a:t>
            </a:r>
          </a:p>
          <a:p>
            <a:r>
              <a:rPr lang="en-US" dirty="0"/>
              <a:t>Project Overview</a:t>
            </a:r>
          </a:p>
          <a:p>
            <a:r>
              <a:rPr lang="en-US" dirty="0"/>
              <a:t>Project Requirements</a:t>
            </a:r>
          </a:p>
          <a:p>
            <a:r>
              <a:rPr lang="en-US" dirty="0"/>
              <a:t>Architecture Diagram</a:t>
            </a:r>
          </a:p>
          <a:p>
            <a:r>
              <a:rPr lang="en-US" dirty="0"/>
              <a:t>Implementation</a:t>
            </a:r>
          </a:p>
          <a:p>
            <a:r>
              <a:rPr lang="en-US" dirty="0"/>
              <a:t>Conclusion</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28522"/>
            <a:ext cx="967408" cy="477054"/>
          </a:xfrm>
          <a:prstGeom prst="rect">
            <a:avLst/>
          </a:prstGeom>
          <a:noFill/>
        </p:spPr>
        <p:txBody>
          <a:bodyPr wrap="square" rtlCol="0">
            <a:spAutoFit/>
          </a:bodyPr>
          <a:lstStyle/>
          <a:p>
            <a:pPr algn="ctr"/>
            <a:r>
              <a:rPr lang="en-US" sz="2500" dirty="0"/>
              <a:t>1</a:t>
            </a:r>
          </a:p>
        </p:txBody>
      </p:sp>
    </p:spTree>
    <p:extLst>
      <p:ext uri="{BB962C8B-B14F-4D97-AF65-F5344CB8AC3E}">
        <p14:creationId xmlns:p14="http://schemas.microsoft.com/office/powerpoint/2010/main" val="2029483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19</a:t>
            </a:r>
          </a:p>
        </p:txBody>
      </p:sp>
      <p:pic>
        <p:nvPicPr>
          <p:cNvPr id="2" name="Picture 1">
            <a:extLst>
              <a:ext uri="{FF2B5EF4-FFF2-40B4-BE49-F238E27FC236}">
                <a16:creationId xmlns:a16="http://schemas.microsoft.com/office/drawing/2014/main" id="{7EB6298B-A6D3-A834-87E5-5FA6C840FBF6}"/>
              </a:ext>
            </a:extLst>
          </p:cNvPr>
          <p:cNvPicPr>
            <a:picLocks noChangeAspect="1"/>
          </p:cNvPicPr>
          <p:nvPr/>
        </p:nvPicPr>
        <p:blipFill>
          <a:blip r:embed="rId2"/>
          <a:stretch>
            <a:fillRect/>
          </a:stretch>
        </p:blipFill>
        <p:spPr>
          <a:xfrm>
            <a:off x="874650" y="446563"/>
            <a:ext cx="4412975" cy="2480884"/>
          </a:xfrm>
          <a:prstGeom prst="rect">
            <a:avLst/>
          </a:prstGeom>
        </p:spPr>
      </p:pic>
      <p:pic>
        <p:nvPicPr>
          <p:cNvPr id="3" name="Picture 2">
            <a:extLst>
              <a:ext uri="{FF2B5EF4-FFF2-40B4-BE49-F238E27FC236}">
                <a16:creationId xmlns:a16="http://schemas.microsoft.com/office/drawing/2014/main" id="{37B83814-7856-07BA-84B0-423812A05C2A}"/>
              </a:ext>
            </a:extLst>
          </p:cNvPr>
          <p:cNvPicPr>
            <a:picLocks noChangeAspect="1"/>
          </p:cNvPicPr>
          <p:nvPr/>
        </p:nvPicPr>
        <p:blipFill>
          <a:blip r:embed="rId3"/>
          <a:stretch>
            <a:fillRect/>
          </a:stretch>
        </p:blipFill>
        <p:spPr>
          <a:xfrm>
            <a:off x="6904375" y="446563"/>
            <a:ext cx="4412975" cy="2480884"/>
          </a:xfrm>
          <a:prstGeom prst="rect">
            <a:avLst/>
          </a:prstGeom>
        </p:spPr>
      </p:pic>
      <p:pic>
        <p:nvPicPr>
          <p:cNvPr id="5" name="Picture 4">
            <a:extLst>
              <a:ext uri="{FF2B5EF4-FFF2-40B4-BE49-F238E27FC236}">
                <a16:creationId xmlns:a16="http://schemas.microsoft.com/office/drawing/2014/main" id="{94C45CAD-01CC-328C-A135-C0EB2D663053}"/>
              </a:ext>
            </a:extLst>
          </p:cNvPr>
          <p:cNvPicPr>
            <a:picLocks noChangeAspect="1"/>
          </p:cNvPicPr>
          <p:nvPr/>
        </p:nvPicPr>
        <p:blipFill>
          <a:blip r:embed="rId4"/>
          <a:stretch>
            <a:fillRect/>
          </a:stretch>
        </p:blipFill>
        <p:spPr>
          <a:xfrm>
            <a:off x="874650" y="3640337"/>
            <a:ext cx="4412975" cy="2480884"/>
          </a:xfrm>
          <a:prstGeom prst="rect">
            <a:avLst/>
          </a:prstGeom>
        </p:spPr>
      </p:pic>
      <p:pic>
        <p:nvPicPr>
          <p:cNvPr id="10" name="Picture 9">
            <a:extLst>
              <a:ext uri="{FF2B5EF4-FFF2-40B4-BE49-F238E27FC236}">
                <a16:creationId xmlns:a16="http://schemas.microsoft.com/office/drawing/2014/main" id="{CCBCB5DD-FC4E-D580-4E9E-2FFE60DD8513}"/>
              </a:ext>
            </a:extLst>
          </p:cNvPr>
          <p:cNvPicPr>
            <a:picLocks noChangeAspect="1"/>
          </p:cNvPicPr>
          <p:nvPr/>
        </p:nvPicPr>
        <p:blipFill>
          <a:blip r:embed="rId5"/>
          <a:stretch>
            <a:fillRect/>
          </a:stretch>
        </p:blipFill>
        <p:spPr>
          <a:xfrm>
            <a:off x="6904374" y="3640337"/>
            <a:ext cx="4412975" cy="2480884"/>
          </a:xfrm>
          <a:prstGeom prst="rect">
            <a:avLst/>
          </a:prstGeom>
        </p:spPr>
      </p:pic>
    </p:spTree>
    <p:extLst>
      <p:ext uri="{BB962C8B-B14F-4D97-AF65-F5344CB8AC3E}">
        <p14:creationId xmlns:p14="http://schemas.microsoft.com/office/powerpoint/2010/main" val="20984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20</a:t>
            </a:r>
          </a:p>
        </p:txBody>
      </p:sp>
      <p:pic>
        <p:nvPicPr>
          <p:cNvPr id="6" name="Picture 5">
            <a:extLst>
              <a:ext uri="{FF2B5EF4-FFF2-40B4-BE49-F238E27FC236}">
                <a16:creationId xmlns:a16="http://schemas.microsoft.com/office/drawing/2014/main" id="{41D38B28-9E0B-FBF1-1842-793472C39260}"/>
              </a:ext>
            </a:extLst>
          </p:cNvPr>
          <p:cNvPicPr>
            <a:picLocks noChangeAspect="1"/>
          </p:cNvPicPr>
          <p:nvPr/>
        </p:nvPicPr>
        <p:blipFill>
          <a:blip r:embed="rId2"/>
          <a:stretch>
            <a:fillRect/>
          </a:stretch>
        </p:blipFill>
        <p:spPr>
          <a:xfrm>
            <a:off x="874650" y="458532"/>
            <a:ext cx="4865425" cy="2735242"/>
          </a:xfrm>
          <a:prstGeom prst="rect">
            <a:avLst/>
          </a:prstGeom>
        </p:spPr>
      </p:pic>
      <p:pic>
        <p:nvPicPr>
          <p:cNvPr id="7" name="Picture 6">
            <a:extLst>
              <a:ext uri="{FF2B5EF4-FFF2-40B4-BE49-F238E27FC236}">
                <a16:creationId xmlns:a16="http://schemas.microsoft.com/office/drawing/2014/main" id="{ACE7B3A4-224F-7D90-1A01-EF1F03EF212F}"/>
              </a:ext>
            </a:extLst>
          </p:cNvPr>
          <p:cNvPicPr>
            <a:picLocks noChangeAspect="1"/>
          </p:cNvPicPr>
          <p:nvPr/>
        </p:nvPicPr>
        <p:blipFill>
          <a:blip r:embed="rId3"/>
          <a:stretch>
            <a:fillRect/>
          </a:stretch>
        </p:blipFill>
        <p:spPr>
          <a:xfrm>
            <a:off x="6013677" y="3193774"/>
            <a:ext cx="5115310" cy="2875722"/>
          </a:xfrm>
          <a:prstGeom prst="rect">
            <a:avLst/>
          </a:prstGeom>
        </p:spPr>
      </p:pic>
    </p:spTree>
    <p:extLst>
      <p:ext uri="{BB962C8B-B14F-4D97-AF65-F5344CB8AC3E}">
        <p14:creationId xmlns:p14="http://schemas.microsoft.com/office/powerpoint/2010/main" val="155361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a:xfrm>
            <a:off x="1534695" y="2015732"/>
            <a:ext cx="9795913" cy="3450613"/>
          </a:xfrm>
        </p:spPr>
        <p:txBody>
          <a:bodyPr>
            <a:normAutofit fontScale="92500" lnSpcReduction="20000"/>
          </a:bodyPr>
          <a:lstStyle/>
          <a:p>
            <a:r>
              <a:rPr lang="en-US" dirty="0"/>
              <a:t>In conclusion, this project presents a comprehensive solution for log data management and analysis using Azure Data Factory and Azure Databricks. By leveraging these Azure services, the project aims to streamline the process of ingesting log data from diverse sources into Azure Storage and subsequently harnessing the power of Apache Spark for insightful analytics.</a:t>
            </a:r>
          </a:p>
          <a:p>
            <a:r>
              <a:rPr lang="en-US" dirty="0"/>
              <a:t>The utilization of Azure Data Factory ensures efficient and scalable data movement, with the ability to handle incremental updates, while Azure Storage serves as a centralized repository for storing the ingested log data. The integration of Azure Databricks brings the advanced analytics capabilities of Apache Spark, enabling the extraction of valuable insights such as error rates, trends, and anomalies from the log data.</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21</a:t>
            </a:r>
          </a:p>
        </p:txBody>
      </p:sp>
    </p:spTree>
    <p:extLst>
      <p:ext uri="{BB962C8B-B14F-4D97-AF65-F5344CB8AC3E}">
        <p14:creationId xmlns:p14="http://schemas.microsoft.com/office/powerpoint/2010/main" val="310297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44AF-87B2-F3AE-8B1D-848AAA4DEF5D}"/>
              </a:ext>
            </a:extLst>
          </p:cNvPr>
          <p:cNvSpPr txBox="1">
            <a:spLocks/>
          </p:cNvSpPr>
          <p:nvPr/>
        </p:nvSpPr>
        <p:spPr>
          <a:xfrm>
            <a:off x="4145374" y="2904382"/>
            <a:ext cx="4322765" cy="1049235"/>
          </a:xfrm>
          <a:prstGeom prst="rect">
            <a:avLst/>
          </a:prstGeom>
        </p:spPr>
        <p:txBody>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5000" dirty="0"/>
              <a:t>Any Queries?</a:t>
            </a:r>
          </a:p>
        </p:txBody>
      </p:sp>
    </p:spTree>
    <p:extLst>
      <p:ext uri="{BB962C8B-B14F-4D97-AF65-F5344CB8AC3E}">
        <p14:creationId xmlns:p14="http://schemas.microsoft.com/office/powerpoint/2010/main" val="4218403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44AF-87B2-F3AE-8B1D-848AAA4DEF5D}"/>
              </a:ext>
            </a:extLst>
          </p:cNvPr>
          <p:cNvSpPr txBox="1">
            <a:spLocks/>
          </p:cNvSpPr>
          <p:nvPr/>
        </p:nvSpPr>
        <p:spPr>
          <a:xfrm>
            <a:off x="4145374" y="2904382"/>
            <a:ext cx="4322765" cy="1049235"/>
          </a:xfrm>
          <a:prstGeom prst="rect">
            <a:avLst/>
          </a:prstGeom>
        </p:spPr>
        <p:txBody>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5000" dirty="0"/>
              <a:t>Thank You</a:t>
            </a:r>
          </a:p>
        </p:txBody>
      </p:sp>
    </p:spTree>
    <p:extLst>
      <p:ext uri="{BB962C8B-B14F-4D97-AF65-F5344CB8AC3E}">
        <p14:creationId xmlns:p14="http://schemas.microsoft.com/office/powerpoint/2010/main" val="2117358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Project Statement</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p:txBody>
          <a:bodyPr/>
          <a:lstStyle/>
          <a:p>
            <a:r>
              <a:rPr lang="en-US" dirty="0"/>
              <a:t>Utilize Azure Data Factory to ingest log data into Azure Storage, and leverage Azure Databricks for log analysis using Apache Spark for insights such as error rates, trends, and anomalies</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28522"/>
            <a:ext cx="967408" cy="477054"/>
          </a:xfrm>
          <a:prstGeom prst="rect">
            <a:avLst/>
          </a:prstGeom>
          <a:noFill/>
        </p:spPr>
        <p:txBody>
          <a:bodyPr wrap="square" rtlCol="0">
            <a:spAutoFit/>
          </a:bodyPr>
          <a:lstStyle/>
          <a:p>
            <a:pPr algn="ctr"/>
            <a:r>
              <a:rPr lang="en-US" sz="2500" dirty="0"/>
              <a:t>2</a:t>
            </a:r>
          </a:p>
        </p:txBody>
      </p:sp>
    </p:spTree>
    <p:extLst>
      <p:ext uri="{BB962C8B-B14F-4D97-AF65-F5344CB8AC3E}">
        <p14:creationId xmlns:p14="http://schemas.microsoft.com/office/powerpoint/2010/main" val="33126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p:txBody>
          <a:bodyPr>
            <a:normAutofit/>
          </a:bodyPr>
          <a:lstStyle/>
          <a:p>
            <a:r>
              <a:rPr lang="en-US" dirty="0"/>
              <a:t>This project aims to provide a data analysis solution for Log files using Azure Databricks. </a:t>
            </a:r>
          </a:p>
          <a:p>
            <a:r>
              <a:rPr lang="en-US" dirty="0"/>
              <a:t>Once the data is stored in Azure Storage, the project aims to leverage Azure Databricks, a cloud-based analytics platform, to perform log analysis using Apache Spark.</a:t>
            </a:r>
          </a:p>
          <a:p>
            <a:r>
              <a:rPr lang="en-US" dirty="0"/>
              <a:t>The focus of the analysis is to extract valuable insights from the log data, such as error rates, trends, and anomalies.</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28522"/>
            <a:ext cx="967408" cy="477054"/>
          </a:xfrm>
          <a:prstGeom prst="rect">
            <a:avLst/>
          </a:prstGeom>
          <a:noFill/>
        </p:spPr>
        <p:txBody>
          <a:bodyPr wrap="square" rtlCol="0">
            <a:spAutoFit/>
          </a:bodyPr>
          <a:lstStyle/>
          <a:p>
            <a:pPr algn="ctr"/>
            <a:r>
              <a:rPr lang="en-US" sz="2500" dirty="0"/>
              <a:t>3</a:t>
            </a:r>
          </a:p>
        </p:txBody>
      </p:sp>
    </p:spTree>
    <p:extLst>
      <p:ext uri="{BB962C8B-B14F-4D97-AF65-F5344CB8AC3E}">
        <p14:creationId xmlns:p14="http://schemas.microsoft.com/office/powerpoint/2010/main" val="157943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Project Requirements</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p:txBody>
          <a:bodyPr>
            <a:normAutofit/>
          </a:bodyPr>
          <a:lstStyle/>
          <a:p>
            <a:r>
              <a:rPr lang="en-US" dirty="0"/>
              <a:t>Azure Subscription </a:t>
            </a:r>
          </a:p>
          <a:p>
            <a:r>
              <a:rPr lang="en-US" dirty="0"/>
              <a:t>Data Sources </a:t>
            </a:r>
          </a:p>
          <a:p>
            <a:r>
              <a:rPr lang="en-US" dirty="0"/>
              <a:t>Azure Data Factory</a:t>
            </a:r>
          </a:p>
          <a:p>
            <a:r>
              <a:rPr lang="en-US" dirty="0"/>
              <a:t> Azure Storage </a:t>
            </a:r>
          </a:p>
          <a:p>
            <a:r>
              <a:rPr lang="en-US" dirty="0"/>
              <a:t>Azure Databricks</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28522"/>
            <a:ext cx="967408" cy="477054"/>
          </a:xfrm>
          <a:prstGeom prst="rect">
            <a:avLst/>
          </a:prstGeom>
          <a:noFill/>
        </p:spPr>
        <p:txBody>
          <a:bodyPr wrap="square" rtlCol="0">
            <a:spAutoFit/>
          </a:bodyPr>
          <a:lstStyle/>
          <a:p>
            <a:pPr algn="ctr"/>
            <a:r>
              <a:rPr lang="en-US" sz="2500" dirty="0"/>
              <a:t>4</a:t>
            </a:r>
          </a:p>
        </p:txBody>
      </p:sp>
    </p:spTree>
    <p:extLst>
      <p:ext uri="{BB962C8B-B14F-4D97-AF65-F5344CB8AC3E}">
        <p14:creationId xmlns:p14="http://schemas.microsoft.com/office/powerpoint/2010/main" val="283888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Azure Subscription</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p:txBody>
          <a:bodyPr>
            <a:normAutofit/>
          </a:bodyPr>
          <a:lstStyle/>
          <a:p>
            <a:r>
              <a:rPr lang="en-US" dirty="0"/>
              <a:t> You need one Azure subscription account to perform this project.</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28522"/>
            <a:ext cx="967408" cy="477054"/>
          </a:xfrm>
          <a:prstGeom prst="rect">
            <a:avLst/>
          </a:prstGeom>
          <a:noFill/>
        </p:spPr>
        <p:txBody>
          <a:bodyPr wrap="square" rtlCol="0">
            <a:spAutoFit/>
          </a:bodyPr>
          <a:lstStyle/>
          <a:p>
            <a:pPr algn="ctr"/>
            <a:r>
              <a:rPr lang="en-US" sz="2500" dirty="0"/>
              <a:t>5</a:t>
            </a:r>
          </a:p>
        </p:txBody>
      </p:sp>
    </p:spTree>
    <p:extLst>
      <p:ext uri="{BB962C8B-B14F-4D97-AF65-F5344CB8AC3E}">
        <p14:creationId xmlns:p14="http://schemas.microsoft.com/office/powerpoint/2010/main" val="371098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a:xfrm>
            <a:off x="1534695" y="2015732"/>
            <a:ext cx="9795913" cy="3450613"/>
          </a:xfrm>
        </p:spPr>
        <p:txBody>
          <a:bodyPr>
            <a:normAutofit/>
          </a:bodyPr>
          <a:lstStyle/>
          <a:p>
            <a:r>
              <a:rPr lang="en-US" dirty="0"/>
              <a:t>I downloaded sample log file from one public repository. From that repository I took “Traffic Violation.csv” as “Traffic.csv”.</a:t>
            </a:r>
          </a:p>
          <a:p>
            <a:r>
              <a:rPr lang="en-US" dirty="0"/>
              <a:t>Repo Link: </a:t>
            </a:r>
            <a:r>
              <a:rPr lang="en-US" dirty="0">
                <a:hlinkClick r:id="rId2"/>
              </a:rPr>
              <a:t>Click here</a:t>
            </a:r>
            <a:endParaRPr lang="en-US" dirty="0"/>
          </a:p>
          <a:p>
            <a:r>
              <a:rPr lang="en-US" dirty="0"/>
              <a:t>(https://github.com/pycaret/pycaret/blob/master/datasets/Traffic%20Violaions.csv)</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6</a:t>
            </a:r>
          </a:p>
        </p:txBody>
      </p:sp>
    </p:spTree>
    <p:extLst>
      <p:ext uri="{BB962C8B-B14F-4D97-AF65-F5344CB8AC3E}">
        <p14:creationId xmlns:p14="http://schemas.microsoft.com/office/powerpoint/2010/main" val="173395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Azure Data Factory</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a:xfrm>
            <a:off x="1534695" y="2015732"/>
            <a:ext cx="9795913" cy="3450613"/>
          </a:xfrm>
        </p:spPr>
        <p:txBody>
          <a:bodyPr>
            <a:normAutofit/>
          </a:bodyPr>
          <a:lstStyle/>
          <a:p>
            <a:r>
              <a:rPr lang="en-US" dirty="0"/>
              <a:t> Azure Data Factory is Azure's cloud ETL service for scale-out serverless data integration and data transformation. It offers a code-free UI for intuitive authoring and single-pane-of-glass monitoring and management.</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7</a:t>
            </a:r>
          </a:p>
        </p:txBody>
      </p:sp>
    </p:spTree>
    <p:extLst>
      <p:ext uri="{BB962C8B-B14F-4D97-AF65-F5344CB8AC3E}">
        <p14:creationId xmlns:p14="http://schemas.microsoft.com/office/powerpoint/2010/main" val="1100879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AFC6-AC22-8CEB-D2CB-8FDEC6FF90CB}"/>
              </a:ext>
            </a:extLst>
          </p:cNvPr>
          <p:cNvSpPr>
            <a:spLocks noGrp="1"/>
          </p:cNvSpPr>
          <p:nvPr>
            <p:ph type="title"/>
          </p:nvPr>
        </p:nvSpPr>
        <p:spPr/>
        <p:txBody>
          <a:bodyPr/>
          <a:lstStyle/>
          <a:p>
            <a:r>
              <a:rPr lang="en-US" dirty="0"/>
              <a:t>Azure Storage</a:t>
            </a:r>
          </a:p>
        </p:txBody>
      </p:sp>
      <p:sp>
        <p:nvSpPr>
          <p:cNvPr id="3" name="Content Placeholder 2">
            <a:extLst>
              <a:ext uri="{FF2B5EF4-FFF2-40B4-BE49-F238E27FC236}">
                <a16:creationId xmlns:a16="http://schemas.microsoft.com/office/drawing/2014/main" id="{B6EE1882-D774-8D00-9FE0-8108FFAFDE14}"/>
              </a:ext>
            </a:extLst>
          </p:cNvPr>
          <p:cNvSpPr>
            <a:spLocks noGrp="1"/>
          </p:cNvSpPr>
          <p:nvPr>
            <p:ph idx="1"/>
          </p:nvPr>
        </p:nvSpPr>
        <p:spPr>
          <a:xfrm>
            <a:off x="1534695" y="2015732"/>
            <a:ext cx="9795913" cy="3450613"/>
          </a:xfrm>
        </p:spPr>
        <p:txBody>
          <a:bodyPr>
            <a:normAutofit/>
          </a:bodyPr>
          <a:lstStyle/>
          <a:p>
            <a:r>
              <a:rPr lang="en-US" dirty="0"/>
              <a:t>The Azure Storage platform is Microsoft's cloud storage solution for modern data storage scenarios. Azure Storage offers highly available, massively scalable, durable, and secure storage for a variety of data objects in the cloud.</a:t>
            </a:r>
          </a:p>
        </p:txBody>
      </p:sp>
      <p:sp>
        <p:nvSpPr>
          <p:cNvPr id="4" name="TextBox 3">
            <a:extLst>
              <a:ext uri="{FF2B5EF4-FFF2-40B4-BE49-F238E27FC236}">
                <a16:creationId xmlns:a16="http://schemas.microsoft.com/office/drawing/2014/main" id="{0E156F88-E258-DB10-1A0C-E597EDBD6231}"/>
              </a:ext>
            </a:extLst>
          </p:cNvPr>
          <p:cNvSpPr txBox="1"/>
          <p:nvPr/>
        </p:nvSpPr>
        <p:spPr>
          <a:xfrm>
            <a:off x="10946296" y="6241774"/>
            <a:ext cx="967408" cy="477054"/>
          </a:xfrm>
          <a:prstGeom prst="rect">
            <a:avLst/>
          </a:prstGeom>
          <a:noFill/>
        </p:spPr>
        <p:txBody>
          <a:bodyPr wrap="square" rtlCol="0">
            <a:spAutoFit/>
          </a:bodyPr>
          <a:lstStyle/>
          <a:p>
            <a:pPr algn="ctr"/>
            <a:r>
              <a:rPr lang="en-US" sz="2500" dirty="0"/>
              <a:t>8</a:t>
            </a:r>
          </a:p>
        </p:txBody>
      </p:sp>
    </p:spTree>
    <p:extLst>
      <p:ext uri="{BB962C8B-B14F-4D97-AF65-F5344CB8AC3E}">
        <p14:creationId xmlns:p14="http://schemas.microsoft.com/office/powerpoint/2010/main" val="2996639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102</TotalTime>
  <Words>501</Words>
  <Application>Microsoft Office PowerPoint</Application>
  <PresentationFormat>Widescreen</PresentationFormat>
  <Paragraphs>63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Bookman Old Style</vt:lpstr>
      <vt:lpstr>Calibri</vt:lpstr>
      <vt:lpstr>Rockwell</vt:lpstr>
      <vt:lpstr>Damask</vt:lpstr>
      <vt:lpstr>LOG ANALYSIS WITH SPARK</vt:lpstr>
      <vt:lpstr>Agenda</vt:lpstr>
      <vt:lpstr>Project Statement</vt:lpstr>
      <vt:lpstr>Project Overview</vt:lpstr>
      <vt:lpstr>Project Requirements</vt:lpstr>
      <vt:lpstr>Azure Subscription</vt:lpstr>
      <vt:lpstr>Data Sources</vt:lpstr>
      <vt:lpstr>Azure Data Factory</vt:lpstr>
      <vt:lpstr>Azure Storage</vt:lpstr>
      <vt:lpstr>Azure Databricks</vt:lpstr>
      <vt:lpstr>Architecture diagram</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 ANALYSIS WITH SPARK</dc:title>
  <dc:creator>User</dc:creator>
  <cp:lastModifiedBy>Karthikeyan K R</cp:lastModifiedBy>
  <cp:revision>30</cp:revision>
  <dcterms:created xsi:type="dcterms:W3CDTF">2024-01-12T05:00:12Z</dcterms:created>
  <dcterms:modified xsi:type="dcterms:W3CDTF">2024-01-13T04:23:28Z</dcterms:modified>
</cp:coreProperties>
</file>